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6" r:id="rId3"/>
    <p:sldId id="271" r:id="rId5"/>
    <p:sldId id="272" r:id="rId6"/>
    <p:sldId id="257" r:id="rId7"/>
    <p:sldId id="273" r:id="rId8"/>
    <p:sldId id="313" r:id="rId9"/>
    <p:sldId id="274" r:id="rId10"/>
    <p:sldId id="258" r:id="rId11"/>
    <p:sldId id="314" r:id="rId12"/>
    <p:sldId id="315" r:id="rId13"/>
    <p:sldId id="275" r:id="rId14"/>
    <p:sldId id="312" r:id="rId15"/>
    <p:sldId id="317" r:id="rId16"/>
    <p:sldId id="292" r:id="rId17"/>
    <p:sldId id="318" r:id="rId18"/>
    <p:sldId id="319" r:id="rId19"/>
    <p:sldId id="320" r:id="rId20"/>
    <p:sldId id="260" r:id="rId21"/>
    <p:sldId id="262" r:id="rId22"/>
    <p:sldId id="276" r:id="rId23"/>
    <p:sldId id="32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7" userDrawn="1">
          <p15:clr>
            <a:srgbClr val="A4A3A4"/>
          </p15:clr>
        </p15:guide>
        <p15:guide id="2" pos="3839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1429"/>
    <a:srgbClr val="0A1E29"/>
    <a:srgbClr val="790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846" y="804"/>
      </p:cViewPr>
      <p:guideLst>
        <p:guide orient="horz" pos="2227"/>
        <p:guide pos="3839"/>
        <p:guide pos="551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>
            <a:spLocks noGrp="1"/>
          </p:cNvSpPr>
          <p:nvPr>
            <p:ph type="pic" sz="quarter" idx="10"/>
          </p:nvPr>
        </p:nvSpPr>
        <p:spPr>
          <a:xfrm>
            <a:off x="2293256" y="-3"/>
            <a:ext cx="9898745" cy="6858002"/>
          </a:xfrm>
          <a:custGeom>
            <a:avLst/>
            <a:gdLst>
              <a:gd name="connsiteX0" fmla="*/ 0 w 9898745"/>
              <a:gd name="connsiteY0" fmla="*/ 0 h 6858002"/>
              <a:gd name="connsiteX1" fmla="*/ 9898745 w 9898745"/>
              <a:gd name="connsiteY1" fmla="*/ 0 h 6858002"/>
              <a:gd name="connsiteX2" fmla="*/ 9898745 w 9898745"/>
              <a:gd name="connsiteY2" fmla="*/ 6858002 h 6858002"/>
              <a:gd name="connsiteX3" fmla="*/ 6858002 w 9898745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98745" h="6858002">
                <a:moveTo>
                  <a:pt x="0" y="0"/>
                </a:moveTo>
                <a:lnTo>
                  <a:pt x="9898745" y="0"/>
                </a:lnTo>
                <a:lnTo>
                  <a:pt x="9898745" y="6858002"/>
                </a:lnTo>
                <a:lnTo>
                  <a:pt x="6858002" y="6858002"/>
                </a:lnTo>
                <a:close/>
              </a:path>
            </a:pathLst>
          </a:custGeom>
          <a:pattFill prst="pct90">
            <a:fgClr>
              <a:srgbClr val="BD1429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D175-54C2-4952-B74C-311845E9B3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EBE17-DD67-45B4-BC84-A81DD4A5B2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C20-129F-4C75-B6C8-9FEE15FC23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7445-AA7B-4996-AF1E-B981E5FC33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B492-25FE-4B3D-A4B7-E8AC4F2FFF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B999B-E2BF-4562-8941-1D4240CF96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0" y="-2"/>
            <a:ext cx="4254500" cy="6858000"/>
          </a:xfrm>
          <a:custGeom>
            <a:avLst/>
            <a:gdLst>
              <a:gd name="connsiteX0" fmla="*/ 0 w 4254500"/>
              <a:gd name="connsiteY0" fmla="*/ 0 h 6858000"/>
              <a:gd name="connsiteX1" fmla="*/ 1651002 w 4254500"/>
              <a:gd name="connsiteY1" fmla="*/ 0 h 6858000"/>
              <a:gd name="connsiteX2" fmla="*/ 4254500 w 4254500"/>
              <a:gd name="connsiteY2" fmla="*/ 2603499 h 6858000"/>
              <a:gd name="connsiteX3" fmla="*/ 0 w 4254500"/>
              <a:gd name="connsiteY3" fmla="*/ 6858000 h 6858000"/>
              <a:gd name="connsiteX4" fmla="*/ 0 w 4254500"/>
              <a:gd name="connsiteY4" fmla="*/ 26034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4500" h="6858000">
                <a:moveTo>
                  <a:pt x="0" y="0"/>
                </a:moveTo>
                <a:lnTo>
                  <a:pt x="1651002" y="0"/>
                </a:lnTo>
                <a:lnTo>
                  <a:pt x="4254500" y="2603499"/>
                </a:lnTo>
                <a:lnTo>
                  <a:pt x="0" y="6858000"/>
                </a:lnTo>
                <a:lnTo>
                  <a:pt x="0" y="2603499"/>
                </a:lnTo>
                <a:close/>
              </a:path>
            </a:pathLst>
          </a:custGeom>
          <a:pattFill prst="pct90">
            <a:fgClr>
              <a:srgbClr val="BD1429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874713" y="1403048"/>
            <a:ext cx="10442576" cy="2878853"/>
          </a:xfrm>
          <a:custGeom>
            <a:avLst/>
            <a:gdLst>
              <a:gd name="connsiteX0" fmla="*/ 0 w 10442576"/>
              <a:gd name="connsiteY0" fmla="*/ 0 h 2878853"/>
              <a:gd name="connsiteX1" fmla="*/ 10442576 w 10442576"/>
              <a:gd name="connsiteY1" fmla="*/ 0 h 2878853"/>
              <a:gd name="connsiteX2" fmla="*/ 10442576 w 10442576"/>
              <a:gd name="connsiteY2" fmla="*/ 2878853 h 2878853"/>
              <a:gd name="connsiteX3" fmla="*/ 0 w 10442576"/>
              <a:gd name="connsiteY3" fmla="*/ 2878853 h 2878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42576" h="2878853">
                <a:moveTo>
                  <a:pt x="0" y="0"/>
                </a:moveTo>
                <a:lnTo>
                  <a:pt x="10442576" y="0"/>
                </a:lnTo>
                <a:lnTo>
                  <a:pt x="10442576" y="2878853"/>
                </a:lnTo>
                <a:lnTo>
                  <a:pt x="0" y="2878853"/>
                </a:lnTo>
                <a:close/>
              </a:path>
            </a:pathLst>
          </a:custGeom>
          <a:pattFill prst="pct90">
            <a:fgClr>
              <a:srgbClr val="BD1429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6095999" y="2652764"/>
            <a:ext cx="5221288" cy="2652765"/>
          </a:xfrm>
          <a:custGeom>
            <a:avLst/>
            <a:gdLst>
              <a:gd name="connsiteX0" fmla="*/ 0 w 5221288"/>
              <a:gd name="connsiteY0" fmla="*/ 0 h 2652765"/>
              <a:gd name="connsiteX1" fmla="*/ 5221288 w 5221288"/>
              <a:gd name="connsiteY1" fmla="*/ 0 h 2652765"/>
              <a:gd name="connsiteX2" fmla="*/ 5221288 w 5221288"/>
              <a:gd name="connsiteY2" fmla="*/ 2652765 h 2652765"/>
              <a:gd name="connsiteX3" fmla="*/ 0 w 5221288"/>
              <a:gd name="connsiteY3" fmla="*/ 2652765 h 265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1288" h="2652765">
                <a:moveTo>
                  <a:pt x="0" y="0"/>
                </a:moveTo>
                <a:lnTo>
                  <a:pt x="5221288" y="0"/>
                </a:lnTo>
                <a:lnTo>
                  <a:pt x="5221288" y="2652765"/>
                </a:lnTo>
                <a:lnTo>
                  <a:pt x="0" y="2652765"/>
                </a:lnTo>
                <a:close/>
              </a:path>
            </a:pathLst>
          </a:custGeom>
          <a:pattFill prst="pct90">
            <a:fgClr>
              <a:srgbClr val="BD1429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2697676" y="1827224"/>
            <a:ext cx="3398324" cy="3970884"/>
          </a:xfrm>
          <a:custGeom>
            <a:avLst/>
            <a:gdLst>
              <a:gd name="connsiteX0" fmla="*/ 0 w 3398324"/>
              <a:gd name="connsiteY0" fmla="*/ 0 h 3970884"/>
              <a:gd name="connsiteX1" fmla="*/ 3398324 w 3398324"/>
              <a:gd name="connsiteY1" fmla="*/ 0 h 3970884"/>
              <a:gd name="connsiteX2" fmla="*/ 3398324 w 3398324"/>
              <a:gd name="connsiteY2" fmla="*/ 3970884 h 3970884"/>
              <a:gd name="connsiteX3" fmla="*/ 0 w 3398324"/>
              <a:gd name="connsiteY3" fmla="*/ 3970884 h 397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8324" h="3970884">
                <a:moveTo>
                  <a:pt x="0" y="0"/>
                </a:moveTo>
                <a:lnTo>
                  <a:pt x="3398324" y="0"/>
                </a:lnTo>
                <a:lnTo>
                  <a:pt x="3398324" y="3970884"/>
                </a:lnTo>
                <a:lnTo>
                  <a:pt x="0" y="3970884"/>
                </a:lnTo>
                <a:close/>
              </a:path>
            </a:pathLst>
          </a:custGeom>
          <a:pattFill prst="pct90">
            <a:fgClr>
              <a:srgbClr val="BD1429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4896897" y="1628403"/>
            <a:ext cx="2398206" cy="2398206"/>
          </a:xfrm>
          <a:custGeom>
            <a:avLst/>
            <a:gdLst>
              <a:gd name="connsiteX0" fmla="*/ 1199103 w 2398206"/>
              <a:gd name="connsiteY0" fmla="*/ 0 h 2398206"/>
              <a:gd name="connsiteX1" fmla="*/ 2398206 w 2398206"/>
              <a:gd name="connsiteY1" fmla="*/ 1199103 h 2398206"/>
              <a:gd name="connsiteX2" fmla="*/ 1199103 w 2398206"/>
              <a:gd name="connsiteY2" fmla="*/ 2398206 h 2398206"/>
              <a:gd name="connsiteX3" fmla="*/ 0 w 2398206"/>
              <a:gd name="connsiteY3" fmla="*/ 1199103 h 2398206"/>
              <a:gd name="connsiteX4" fmla="*/ 1199103 w 2398206"/>
              <a:gd name="connsiteY4" fmla="*/ 0 h 239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8206" h="2398206">
                <a:moveTo>
                  <a:pt x="1199103" y="0"/>
                </a:moveTo>
                <a:cubicBezTo>
                  <a:pt x="1861349" y="0"/>
                  <a:pt x="2398206" y="536857"/>
                  <a:pt x="2398206" y="1199103"/>
                </a:cubicBezTo>
                <a:cubicBezTo>
                  <a:pt x="2398206" y="1861349"/>
                  <a:pt x="1861349" y="2398206"/>
                  <a:pt x="1199103" y="2398206"/>
                </a:cubicBezTo>
                <a:cubicBezTo>
                  <a:pt x="536857" y="2398206"/>
                  <a:pt x="0" y="1861349"/>
                  <a:pt x="0" y="1199103"/>
                </a:cubicBezTo>
                <a:cubicBezTo>
                  <a:pt x="0" y="536857"/>
                  <a:pt x="536857" y="0"/>
                  <a:pt x="1199103" y="0"/>
                </a:cubicBezTo>
                <a:close/>
              </a:path>
            </a:pathLst>
          </a:custGeom>
          <a:pattFill prst="pct90">
            <a:fgClr>
              <a:srgbClr val="BD1429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B4BB492-25FE-4B3D-A4B7-E8AC4F2FFF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47BB999B-E2BF-4562-8941-1D4240CF964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3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48.png"/><Relationship Id="rId12" Type="http://schemas.openxmlformats.org/officeDocument/2006/relationships/image" Target="../media/image47.png"/><Relationship Id="rId11" Type="http://schemas.openxmlformats.org/officeDocument/2006/relationships/image" Target="../media/image46.png"/><Relationship Id="rId10" Type="http://schemas.openxmlformats.org/officeDocument/2006/relationships/image" Target="../media/image45.png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 descr="C:\Users\vasil\Desktop\regie-upb-1.jpgregie-upb-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 t="3812" b="3812"/>
          <a:stretch>
            <a:fillRect/>
          </a:stretch>
        </p:blipFill>
        <p:spPr>
          <a:xfrm>
            <a:off x="2293256" y="-3"/>
            <a:ext cx="9898745" cy="6858002"/>
          </a:xfrm>
        </p:spPr>
      </p:pic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 flipH="1">
            <a:off x="0" y="5871029"/>
            <a:ext cx="986971" cy="986971"/>
          </a:xfrm>
          <a:custGeom>
            <a:avLst/>
            <a:gdLst>
              <a:gd name="connsiteX0" fmla="*/ 0 w 3040743"/>
              <a:gd name="connsiteY0" fmla="*/ 0 h 3040743"/>
              <a:gd name="connsiteX1" fmla="*/ 3040743 w 3040743"/>
              <a:gd name="connsiteY1" fmla="*/ 0 h 3040743"/>
              <a:gd name="connsiteX2" fmla="*/ 3040743 w 3040743"/>
              <a:gd name="connsiteY2" fmla="*/ 3040743 h 3040743"/>
              <a:gd name="connsiteX3" fmla="*/ 0 w 3040743"/>
              <a:gd name="connsiteY3" fmla="*/ 0 h 304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0743" h="3040743">
                <a:moveTo>
                  <a:pt x="0" y="0"/>
                </a:moveTo>
                <a:lnTo>
                  <a:pt x="3040743" y="0"/>
                </a:lnTo>
                <a:lnTo>
                  <a:pt x="3040743" y="3040743"/>
                </a:lnTo>
                <a:lnTo>
                  <a:pt x="0" y="0"/>
                </a:lnTo>
                <a:close/>
              </a:path>
            </a:pathLst>
          </a:custGeom>
          <a:solidFill>
            <a:srgbClr val="0A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2293256" y="-2"/>
            <a:ext cx="7815945" cy="6858002"/>
          </a:xfrm>
          <a:custGeom>
            <a:avLst/>
            <a:gdLst>
              <a:gd name="connsiteX0" fmla="*/ 0 w 7815943"/>
              <a:gd name="connsiteY0" fmla="*/ 0 h 6858000"/>
              <a:gd name="connsiteX1" fmla="*/ 957943 w 7815943"/>
              <a:gd name="connsiteY1" fmla="*/ 0 h 6858000"/>
              <a:gd name="connsiteX2" fmla="*/ 7815943 w 7815943"/>
              <a:gd name="connsiteY2" fmla="*/ 6858000 h 6858000"/>
              <a:gd name="connsiteX3" fmla="*/ 6858000 w 7815943"/>
              <a:gd name="connsiteY3" fmla="*/ 6858000 h 6858000"/>
              <a:gd name="connsiteX4" fmla="*/ 0 w 781594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5943" h="6858000">
                <a:moveTo>
                  <a:pt x="0" y="0"/>
                </a:moveTo>
                <a:lnTo>
                  <a:pt x="957943" y="0"/>
                </a:lnTo>
                <a:lnTo>
                  <a:pt x="7815943" y="6858000"/>
                </a:lnTo>
                <a:lnTo>
                  <a:pt x="685800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3222170" y="-2"/>
            <a:ext cx="7815945" cy="6858002"/>
          </a:xfrm>
          <a:custGeom>
            <a:avLst/>
            <a:gdLst>
              <a:gd name="connsiteX0" fmla="*/ 0 w 7815943"/>
              <a:gd name="connsiteY0" fmla="*/ 0 h 6858000"/>
              <a:gd name="connsiteX1" fmla="*/ 957943 w 7815943"/>
              <a:gd name="connsiteY1" fmla="*/ 0 h 6858000"/>
              <a:gd name="connsiteX2" fmla="*/ 7815943 w 7815943"/>
              <a:gd name="connsiteY2" fmla="*/ 6858000 h 6858000"/>
              <a:gd name="connsiteX3" fmla="*/ 6858000 w 7815943"/>
              <a:gd name="connsiteY3" fmla="*/ 6858000 h 6858000"/>
              <a:gd name="connsiteX4" fmla="*/ 0 w 781594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5943" h="6858000">
                <a:moveTo>
                  <a:pt x="0" y="0"/>
                </a:moveTo>
                <a:lnTo>
                  <a:pt x="957943" y="0"/>
                </a:lnTo>
                <a:lnTo>
                  <a:pt x="7815943" y="6858000"/>
                </a:lnTo>
                <a:lnTo>
                  <a:pt x="685800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90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9898744" y="1"/>
            <a:ext cx="2293256" cy="1146628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BD142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2"/>
            </p:custDataLst>
          </p:nvPr>
        </p:nvSpPr>
        <p:spPr>
          <a:xfrm>
            <a:off x="875030" y="4916805"/>
            <a:ext cx="51714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6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Long-term analysis of power profiles in a student dorm of Politehnica Bucharest</a:t>
            </a:r>
            <a:endParaRPr lang="en-US" altLang="en-US" sz="16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4713" y="2978740"/>
            <a:ext cx="4834889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Analiza pe termen lung a profilurilor de putere activ</a:t>
            </a:r>
            <a:r>
              <a:rPr lang="" altLang="en-US" sz="2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2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</a:t>
            </a:r>
            <a:r>
              <a:rPr lang="en-US" altLang="en-US" sz="24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pentru studen</a:t>
            </a:r>
            <a:r>
              <a:rPr lang="" altLang="en-US" sz="24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ț</a:t>
            </a:r>
            <a:r>
              <a:rPr lang="en-US" altLang="en-US" sz="24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ii dintr-un c</a:t>
            </a:r>
            <a:r>
              <a:rPr lang="" altLang="en-US" sz="24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24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min în campusul Politehnica Bucure</a:t>
            </a:r>
            <a:r>
              <a:rPr lang="" altLang="en-US" sz="24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ș</a:t>
            </a:r>
            <a:r>
              <a:rPr lang="en-US" altLang="en-US" sz="24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ti</a:t>
            </a:r>
            <a:endParaRPr lang="en-US" altLang="en-US" sz="24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cxnSp>
        <p:nvCxnSpPr>
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49350" y="505279"/>
            <a:ext cx="0" cy="2155371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49350" y="6175829"/>
            <a:ext cx="0" cy="399142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3"/>
            </p:custDataLst>
          </p:nvPr>
        </p:nvSpPr>
        <p:spPr>
          <a:xfrm>
            <a:off x="1311910" y="6007100"/>
            <a:ext cx="51714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ro-RO" altLang="en-US" sz="1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Prof. coord. </a:t>
            </a:r>
            <a:r>
              <a:rPr lang="en-US" altLang="en-US" sz="1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: Mihaela Albu </a:t>
            </a:r>
            <a:endParaRPr lang="en-US" altLang="en-US" sz="1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Stud. : Vasile Mihaela Alina - 131IEC</a:t>
            </a:r>
            <a:endParaRPr lang="en-US" altLang="en-US" sz="1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5030" y="377825"/>
            <a:ext cx="1013650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PSD pentru zilele din </a:t>
            </a:r>
            <a:r>
              <a:rPr lang="ro-RO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weekend</a:t>
            </a:r>
            <a:r>
              <a:rPr lang="en-US" altLang="zh-CN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</a:t>
            </a:r>
            <a:r>
              <a:rPr lang="ro-RO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- exemple din săptămâni specifice</a:t>
            </a:r>
            <a:r>
              <a:rPr lang="en-US" altLang="zh-CN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</a:t>
            </a:r>
            <a:endParaRPr lang="zh-CN" altLang="en-US" sz="2000" b="1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3" name="Picture 59"/>
          <p:cNvPicPr>
            <a:picLocks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4195" y="869315"/>
            <a:ext cx="11102975" cy="589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4195" y="869315"/>
            <a:ext cx="11102975" cy="589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4195" y="869315"/>
            <a:ext cx="11102975" cy="589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6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4195" y="869315"/>
            <a:ext cx="11102975" cy="589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6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4195" y="869315"/>
            <a:ext cx="11102975" cy="5897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0800000" flipV="1">
            <a:off x="3185327" y="0"/>
            <a:ext cx="7204366" cy="3602182"/>
          </a:xfrm>
          <a:custGeom>
            <a:avLst/>
            <a:gdLst>
              <a:gd name="connsiteX0" fmla="*/ 6858000 w 6858000"/>
              <a:gd name="connsiteY0" fmla="*/ 0 h 3429000"/>
              <a:gd name="connsiteX1" fmla="*/ 3429000 w 6858000"/>
              <a:gd name="connsiteY1" fmla="*/ 3429000 h 3429000"/>
              <a:gd name="connsiteX2" fmla="*/ 0 w 6858000"/>
              <a:gd name="connsiteY2" fmla="*/ 0 h 3429000"/>
              <a:gd name="connsiteX3" fmla="*/ 3429000 w 6858000"/>
              <a:gd name="connsiteY3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3429000">
                <a:moveTo>
                  <a:pt x="6858000" y="0"/>
                </a:moveTo>
                <a:lnTo>
                  <a:pt x="3429000" y="3429000"/>
                </a:lnTo>
                <a:lnTo>
                  <a:pt x="0" y="0"/>
                </a:lnTo>
                <a:lnTo>
                  <a:pt x="3429000" y="0"/>
                </a:lnTo>
                <a:close/>
              </a:path>
            </a:pathLst>
          </a:cu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 descr="C:\Users\vasil\Desktop\Picture4.pngPicture4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33523" r="33523"/>
          <a:stretch>
            <a:fillRect/>
          </a:stretch>
        </p:blipFill>
        <p:spPr>
          <a:xfrm>
            <a:off x="0" y="-2"/>
            <a:ext cx="4254500" cy="6858000"/>
          </a:xfrm>
        </p:spPr>
      </p:pic>
      <p:sp>
        <p:nvSpPr>
          <p:cNvPr id="4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634615" y="4245610"/>
            <a:ext cx="86829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2400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Vârfuri consistente în PSD pentru intervalele specific de utilizare a energiei</a:t>
            </a:r>
            <a:endParaRPr lang="en-US" altLang="en-US" sz="2400" b="1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4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253865" y="5147945"/>
            <a:ext cx="7063740" cy="10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5000"/>
              </a:lnSpc>
            </a:pP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Aceast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parte exploreaz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tiparele repetitive de consum energetic prin analiza PSD, concentrându-se pe intervale specifice precum sesiunile academice 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ș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i vacan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ț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ele pentru a observa varia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ț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iile ritmurilor.</a:t>
            </a:r>
            <a:endParaRPr lang="en-US" altLang="en-US" sz="1400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4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066723" y="3374738"/>
            <a:ext cx="325056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altLang="zh-CN" sz="4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PART</a:t>
            </a:r>
            <a:r>
              <a:rPr lang="ro-RO" altLang="de-DE" sz="4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EA</a:t>
            </a:r>
            <a:r>
              <a:rPr lang="de-DE" altLang="zh-CN" sz="4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- 04</a:t>
            </a:r>
            <a:endParaRPr lang="de-DE" altLang="zh-CN" sz="40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cxnSp>
        <p:nvCxnSpPr>
          <p:cNvPr id="5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042650" y="892629"/>
            <a:ext cx="0" cy="2155371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042650" y="6175829"/>
            <a:ext cx="0" cy="399142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Picture 64"/>
          <p:cNvPicPr/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340" y="869315"/>
            <a:ext cx="11212830" cy="58985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5030" y="377825"/>
            <a:ext cx="950658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PSD pentru cea mai c</a:t>
            </a:r>
            <a:r>
              <a:rPr lang="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lduroasă s</a:t>
            </a:r>
            <a:r>
              <a:rPr lang="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pt</a:t>
            </a:r>
            <a:r>
              <a:rPr lang="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mân</a:t>
            </a:r>
            <a:r>
              <a:rPr lang="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(24.07 - 30.07)</a:t>
            </a:r>
            <a:endParaRPr lang="en-US" altLang="en-US" sz="20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16" name="Picture 6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340" y="869315"/>
            <a:ext cx="11212830" cy="58978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5030" y="377825"/>
            <a:ext cx="9506585" cy="4914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PSD pentru cea mai răcoroasă săptămână (08.01 - 14.01) </a:t>
            </a:r>
            <a:endParaRPr lang="en-US" altLang="en-US" sz="20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5030" y="377825"/>
            <a:ext cx="9506585" cy="4914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PSD pentru sesiunea de iarnă (22.01 - 10.02) </a:t>
            </a:r>
            <a:endParaRPr lang="en-US" altLang="en-US" sz="20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17" name="Picture 6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340" y="869315"/>
            <a:ext cx="11212830" cy="58978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5030" y="377825"/>
            <a:ext cx="9506585" cy="4914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PSD pentru sesiunea de vară (12.06 - 07.07) </a:t>
            </a:r>
            <a:endParaRPr lang="en-US" altLang="en-US" sz="20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18" name="Picture 6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340" y="869315"/>
            <a:ext cx="11212830" cy="5897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5030" y="377825"/>
            <a:ext cx="9506585" cy="4914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PSD pentru vacan</a:t>
            </a:r>
            <a:r>
              <a:rPr lang="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ţ</a:t>
            </a:r>
            <a:r>
              <a:rPr lang="en-US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a de var</a:t>
            </a:r>
            <a:r>
              <a:rPr lang="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(08.07 - 29.09)</a:t>
            </a:r>
            <a:endParaRPr lang="en-US" altLang="en-US" sz="20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19" name="Picture 6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340" y="869315"/>
            <a:ext cx="11212830" cy="58985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5030" y="377825"/>
            <a:ext cx="9506585" cy="4914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PSD pentru vacanţ</a:t>
            </a:r>
            <a:r>
              <a:rPr lang="en-US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a de iarnă (21.12 - 07.01)</a:t>
            </a:r>
            <a:endParaRPr lang="en-US" altLang="en-US" sz="20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20" name="Picture 6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340" y="869315"/>
            <a:ext cx="11212830" cy="58972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5030" y="377825"/>
            <a:ext cx="9506585" cy="4914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PSD pentru vacanţ</a:t>
            </a:r>
            <a:r>
              <a:rPr lang="en-US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a intersemestrială (12.02 - 23.02)</a:t>
            </a:r>
            <a:endParaRPr lang="en-US" altLang="en-US" sz="20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21" name="Picture 70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340" y="869315"/>
            <a:ext cx="11212195" cy="5896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5" grpId="0" bldLvl="0" animBg="1"/>
      <p:bldP spid="5" grpId="1" animBg="1"/>
      <p:bldP spid="6" grpId="0" bldLvl="0" animBg="1"/>
      <p:bldP spid="6" grpId="1" animBg="1"/>
      <p:bldP spid="7" grpId="0" bldLvl="0" animBg="1"/>
      <p:bldP spid="7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0800000" flipV="1">
            <a:off x="3185327" y="0"/>
            <a:ext cx="7204366" cy="3602182"/>
          </a:xfrm>
          <a:custGeom>
            <a:avLst/>
            <a:gdLst>
              <a:gd name="connsiteX0" fmla="*/ 6858000 w 6858000"/>
              <a:gd name="connsiteY0" fmla="*/ 0 h 3429000"/>
              <a:gd name="connsiteX1" fmla="*/ 3429000 w 6858000"/>
              <a:gd name="connsiteY1" fmla="*/ 3429000 h 3429000"/>
              <a:gd name="connsiteX2" fmla="*/ 0 w 6858000"/>
              <a:gd name="connsiteY2" fmla="*/ 0 h 3429000"/>
              <a:gd name="connsiteX3" fmla="*/ 3429000 w 6858000"/>
              <a:gd name="connsiteY3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3429000">
                <a:moveTo>
                  <a:pt x="6858000" y="0"/>
                </a:moveTo>
                <a:lnTo>
                  <a:pt x="3429000" y="3429000"/>
                </a:lnTo>
                <a:lnTo>
                  <a:pt x="0" y="0"/>
                </a:lnTo>
                <a:lnTo>
                  <a:pt x="3429000" y="0"/>
                </a:lnTo>
                <a:close/>
              </a:path>
            </a:pathLst>
          </a:cu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 descr="C:\Users\vasil\Desktop\Picture5.pngPicture5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33523" r="33523"/>
          <a:stretch>
            <a:fillRect/>
          </a:stretch>
        </p:blipFill>
        <p:spPr>
          <a:xfrm>
            <a:off x="0" y="-2"/>
            <a:ext cx="4254500" cy="6858000"/>
          </a:xfrm>
        </p:spPr>
      </p:pic>
      <p:sp>
        <p:nvSpPr>
          <p:cNvPr id="4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836478" y="4409649"/>
            <a:ext cx="648081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US" sz="2400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PSD pentru fiecare lună și PSD mediu lunar</a:t>
            </a:r>
            <a:endParaRPr lang="en-US" altLang="en-US" sz="2400" b="1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  <a:p>
            <a:pPr algn="r"/>
            <a:endParaRPr lang="de-DE" altLang="zh-CN" sz="2400" b="1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4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714774" y="4973518"/>
            <a:ext cx="5602514" cy="71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5000"/>
              </a:lnSpc>
            </a:pP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PSD lunar și PSD mediu lunar: Explorarea ritmurilor și variațiilor sezoniere.</a:t>
            </a:r>
            <a:endParaRPr lang="en-US" altLang="en-US" sz="1400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170228" y="3701763"/>
            <a:ext cx="31470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altLang="zh-CN" sz="4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PART</a:t>
            </a:r>
            <a:r>
              <a:rPr lang="en-US" altLang="de-DE" sz="4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EA</a:t>
            </a:r>
            <a:r>
              <a:rPr lang="de-DE" altLang="zh-CN" sz="4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- 0</a:t>
            </a:r>
            <a:r>
              <a:rPr lang="en-US" altLang="de-DE" sz="4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5</a:t>
            </a:r>
            <a:endParaRPr lang="en-US" altLang="de-DE" sz="40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cxnSp>
        <p:nvCxnSpPr>
          <p:cNvPr id="5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042650" y="892629"/>
            <a:ext cx="0" cy="2155371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042650" y="6175829"/>
            <a:ext cx="0" cy="399142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5030" y="377825"/>
            <a:ext cx="9506585" cy="4914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PSD pentru lunile anului</a:t>
            </a:r>
            <a:endParaRPr lang="en-US" altLang="en-US" sz="20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22" name="Picture 71"/>
          <p:cNvPicPr>
            <a:picLocks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620" y="869315"/>
            <a:ext cx="11160760" cy="592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7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620" y="869315"/>
            <a:ext cx="11160125" cy="592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7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620" y="869315"/>
            <a:ext cx="11160125" cy="59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7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620" y="869315"/>
            <a:ext cx="11160125" cy="59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7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620" y="869315"/>
            <a:ext cx="11160760" cy="59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7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620" y="869315"/>
            <a:ext cx="11160760" cy="59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7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620" y="869315"/>
            <a:ext cx="11160125" cy="59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78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620" y="869315"/>
            <a:ext cx="11160760" cy="5927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79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620" y="869315"/>
            <a:ext cx="11160760" cy="5926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80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620" y="869315"/>
            <a:ext cx="11160760" cy="5926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81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620" y="869315"/>
            <a:ext cx="11160760" cy="5926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82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620" y="869315"/>
            <a:ext cx="11160760" cy="5925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83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620" y="869315"/>
            <a:ext cx="11160760" cy="5926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8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5030" y="377825"/>
            <a:ext cx="9506585" cy="4914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PSD pentru mediile lunilor anului</a:t>
            </a:r>
            <a:endParaRPr lang="en-US" altLang="en-US" sz="20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23" name="Picture 84"/>
          <p:cNvPicPr/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3715" y="869315"/>
            <a:ext cx="11164824" cy="592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8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3715" y="869315"/>
            <a:ext cx="11163935" cy="592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8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3715" y="869315"/>
            <a:ext cx="11164570" cy="592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8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3715" y="869315"/>
            <a:ext cx="11164570" cy="592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8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3715" y="869315"/>
            <a:ext cx="11164570" cy="592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8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3715" y="869315"/>
            <a:ext cx="11163935" cy="5925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90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3715" y="869315"/>
            <a:ext cx="11163935" cy="592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91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3715" y="869315"/>
            <a:ext cx="11164570" cy="592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92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3715" y="869315"/>
            <a:ext cx="11164570" cy="59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93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3715" y="869315"/>
            <a:ext cx="11164570" cy="592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94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3715" y="869315"/>
            <a:ext cx="11163935" cy="592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95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3715" y="869315"/>
            <a:ext cx="11164570" cy="592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96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3715" y="869315"/>
            <a:ext cx="11164570" cy="5923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8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0800000" flipV="1">
            <a:off x="3185327" y="0"/>
            <a:ext cx="7204366" cy="3602182"/>
          </a:xfrm>
          <a:custGeom>
            <a:avLst/>
            <a:gdLst>
              <a:gd name="connsiteX0" fmla="*/ 6858000 w 6858000"/>
              <a:gd name="connsiteY0" fmla="*/ 0 h 3429000"/>
              <a:gd name="connsiteX1" fmla="*/ 3429000 w 6858000"/>
              <a:gd name="connsiteY1" fmla="*/ 3429000 h 3429000"/>
              <a:gd name="connsiteX2" fmla="*/ 0 w 6858000"/>
              <a:gd name="connsiteY2" fmla="*/ 0 h 3429000"/>
              <a:gd name="connsiteX3" fmla="*/ 3429000 w 6858000"/>
              <a:gd name="connsiteY3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3429000">
                <a:moveTo>
                  <a:pt x="6858000" y="0"/>
                </a:moveTo>
                <a:lnTo>
                  <a:pt x="3429000" y="3429000"/>
                </a:lnTo>
                <a:lnTo>
                  <a:pt x="0" y="0"/>
                </a:lnTo>
                <a:lnTo>
                  <a:pt x="3429000" y="0"/>
                </a:lnTo>
                <a:close/>
              </a:path>
            </a:pathLst>
          </a:cu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 descr="C:\Users\vasil\Desktop\Picture6.pngPicture6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33523" r="33523"/>
          <a:stretch>
            <a:fillRect/>
          </a:stretch>
        </p:blipFill>
        <p:spPr>
          <a:xfrm>
            <a:off x="0" y="-2"/>
            <a:ext cx="4254500" cy="6858000"/>
          </a:xfrm>
        </p:spPr>
      </p:pic>
      <p:sp>
        <p:nvSpPr>
          <p:cNvPr id="4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713413" y="4409649"/>
            <a:ext cx="56038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US" sz="2400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PSD pentru întregul an cu analiz</a:t>
            </a:r>
            <a:r>
              <a:rPr lang="" altLang="en-US" sz="2400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2400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de vârf</a:t>
            </a:r>
            <a:endParaRPr lang="en-US" altLang="en-US" sz="2400" b="1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4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714774" y="4973518"/>
            <a:ext cx="5602514" cy="10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5000"/>
              </a:lnSpc>
            </a:pP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Analiza PSD pe întregul an ofer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ă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 o imagine complet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ă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 a ritmurilor de consum, identificând cele mai puternice pattern-uri repetitive 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ș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i demonstrând stabilitatea rutinei energetice pe termen lung.</a:t>
            </a:r>
            <a:endParaRPr lang="en-US" altLang="en-US" sz="1400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170228" y="3701763"/>
            <a:ext cx="31470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altLang="zh-CN" sz="4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PART</a:t>
            </a:r>
            <a:r>
              <a:rPr lang="en-US" altLang="de-DE" sz="4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EA</a:t>
            </a:r>
            <a:r>
              <a:rPr lang="de-DE" altLang="zh-CN" sz="4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- 0</a:t>
            </a:r>
            <a:r>
              <a:rPr lang="en-US" altLang="de-DE" sz="4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6</a:t>
            </a:r>
            <a:endParaRPr lang="en-US" altLang="de-DE" sz="40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cxnSp>
        <p:nvCxnSpPr>
          <p:cNvPr id="5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042650" y="892629"/>
            <a:ext cx="0" cy="2155371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042650" y="6175829"/>
            <a:ext cx="0" cy="399142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5030" y="377825"/>
            <a:ext cx="9506585" cy="4914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PSD scar</a:t>
            </a:r>
            <a:r>
              <a:rPr lang="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1/or</a:t>
            </a:r>
            <a:r>
              <a:rPr lang="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endParaRPr lang="" altLang="en-US" sz="20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48" name="Picture 97"/>
          <p:cNvPicPr>
            <a:picLocks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3715" y="869315"/>
            <a:ext cx="11164824" cy="59306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2668270" y="470218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+vârfuri</a:t>
            </a:r>
            <a:endParaRPr lang="en-US" altLang="en-US" sz="20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49" name="Picture 9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3715" y="869315"/>
            <a:ext cx="11164570" cy="59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3" grpId="0"/>
      <p:bldP spid="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>
            <a:off x="-253999" y="447524"/>
            <a:ext cx="1015999" cy="50800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>
            <a:off x="-253999" y="254000"/>
            <a:ext cx="1015999" cy="50800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790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1317288" y="-1"/>
            <a:ext cx="902760" cy="2652765"/>
          </a:xfrm>
          <a:prstGeom prst="rect">
            <a:avLst/>
          </a:prstGeom>
          <a:solidFill>
            <a:srgbClr val="0A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0" y="5305529"/>
            <a:ext cx="6096000" cy="1552471"/>
          </a:xfrm>
          <a:prstGeom prst="rect">
            <a:avLst/>
          </a:pr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58470" y="1422400"/>
            <a:ext cx="547814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Consumul energetic în c</a:t>
            </a:r>
            <a:r>
              <a:rPr lang="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min urmeaz</a:t>
            </a:r>
            <a:r>
              <a:rPr lang="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tipare puternic predictibile.</a:t>
            </a:r>
            <a:endParaRPr lang="en-US" altLang="en-US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en-US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Ritmul zilnic (24h) este dominant </a:t>
            </a:r>
            <a:r>
              <a:rPr lang="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ș</a:t>
            </a:r>
            <a:r>
              <a:rPr lang="en-US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i consistent (confirmat PSD).</a:t>
            </a:r>
            <a:endParaRPr lang="en-US" altLang="en-US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en-US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Exist</a:t>
            </a:r>
            <a:r>
              <a:rPr lang="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varia</a:t>
            </a:r>
            <a:r>
              <a:rPr lang="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ț</a:t>
            </a:r>
            <a:r>
              <a:rPr lang="en-US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ii s</a:t>
            </a:r>
            <a:r>
              <a:rPr lang="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pt</a:t>
            </a:r>
            <a:r>
              <a:rPr lang="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mânale </a:t>
            </a:r>
            <a:r>
              <a:rPr lang="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ș</a:t>
            </a:r>
            <a:r>
              <a:rPr lang="en-US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i sezoniere, dar pattern-ul fundamental persist</a:t>
            </a:r>
            <a:r>
              <a:rPr lang="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.</a:t>
            </a:r>
            <a:endParaRPr lang="en-US" altLang="en-US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en-US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Analiza confirm</a:t>
            </a:r>
            <a:r>
              <a:rPr lang="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influen</a:t>
            </a:r>
            <a:r>
              <a:rPr lang="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ț</a:t>
            </a:r>
            <a:r>
              <a:rPr lang="en-US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a rutinelor colective pe utilizarea energiei.</a:t>
            </a:r>
            <a:endParaRPr lang="en-US" altLang="en-US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4" name="图片占位符 3" descr="C:\Users\vasil\Desktop\Picture1.pngPicture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 t="2186" b="2186"/>
          <a:stretch>
            <a:fillRect/>
          </a:stretch>
        </p:blipFill>
        <p:spPr>
          <a:xfrm>
            <a:off x="6095999" y="2652764"/>
            <a:ext cx="5221288" cy="2652765"/>
          </a:xfrm>
        </p:spPr>
      </p:pic>
      <p:sp>
        <p:nvSpPr>
          <p:cNvPr id="4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22863" y="308958"/>
            <a:ext cx="19450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de-DE" sz="24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CONCLUZII</a:t>
            </a:r>
            <a:endParaRPr lang="en-US" altLang="de-DE" sz="24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>
            <a:off x="-253999" y="447524"/>
            <a:ext cx="1015999" cy="50800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>
            <a:off x="-253999" y="254000"/>
            <a:ext cx="1015999" cy="50800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790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 flipH="1" flipV="1">
            <a:off x="1716778" y="998757"/>
            <a:ext cx="772986" cy="2457115"/>
          </a:xfrm>
          <a:custGeom>
            <a:avLst/>
            <a:gdLst>
              <a:gd name="connsiteX0" fmla="*/ 0 w 772986"/>
              <a:gd name="connsiteY0" fmla="*/ 2070622 h 2457115"/>
              <a:gd name="connsiteX1" fmla="*/ 0 w 772986"/>
              <a:gd name="connsiteY1" fmla="*/ 1914504 h 2457115"/>
              <a:gd name="connsiteX2" fmla="*/ 0 w 772986"/>
              <a:gd name="connsiteY2" fmla="*/ 542611 h 2457115"/>
              <a:gd name="connsiteX3" fmla="*/ 0 w 772986"/>
              <a:gd name="connsiteY3" fmla="*/ 386493 h 2457115"/>
              <a:gd name="connsiteX4" fmla="*/ 386493 w 772986"/>
              <a:gd name="connsiteY4" fmla="*/ 0 h 2457115"/>
              <a:gd name="connsiteX5" fmla="*/ 772986 w 772986"/>
              <a:gd name="connsiteY5" fmla="*/ 386493 h 2457115"/>
              <a:gd name="connsiteX6" fmla="*/ 772986 w 772986"/>
              <a:gd name="connsiteY6" fmla="*/ 542611 h 2457115"/>
              <a:gd name="connsiteX7" fmla="*/ 772986 w 772986"/>
              <a:gd name="connsiteY7" fmla="*/ 1914504 h 2457115"/>
              <a:gd name="connsiteX8" fmla="*/ 772986 w 772986"/>
              <a:gd name="connsiteY8" fmla="*/ 2070622 h 2457115"/>
              <a:gd name="connsiteX9" fmla="*/ 386493 w 772986"/>
              <a:gd name="connsiteY9" fmla="*/ 2457115 h 2457115"/>
              <a:gd name="connsiteX10" fmla="*/ 0 w 772986"/>
              <a:gd name="connsiteY10" fmla="*/ 2070622 h 2457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986" h="2457115">
                <a:moveTo>
                  <a:pt x="0" y="2070622"/>
                </a:moveTo>
                <a:lnTo>
                  <a:pt x="0" y="1914504"/>
                </a:lnTo>
                <a:lnTo>
                  <a:pt x="0" y="542611"/>
                </a:lnTo>
                <a:lnTo>
                  <a:pt x="0" y="386493"/>
                </a:lnTo>
                <a:cubicBezTo>
                  <a:pt x="0" y="173039"/>
                  <a:pt x="173039" y="0"/>
                  <a:pt x="386493" y="0"/>
                </a:cubicBezTo>
                <a:cubicBezTo>
                  <a:pt x="599947" y="0"/>
                  <a:pt x="772986" y="173039"/>
                  <a:pt x="772986" y="386493"/>
                </a:cubicBezTo>
                <a:lnTo>
                  <a:pt x="772986" y="542611"/>
                </a:lnTo>
                <a:lnTo>
                  <a:pt x="772986" y="1914504"/>
                </a:lnTo>
                <a:lnTo>
                  <a:pt x="772986" y="2070622"/>
                </a:lnTo>
                <a:cubicBezTo>
                  <a:pt x="772986" y="2284076"/>
                  <a:pt x="599947" y="2457115"/>
                  <a:pt x="386493" y="2457115"/>
                </a:cubicBezTo>
                <a:cubicBezTo>
                  <a:pt x="173039" y="2457115"/>
                  <a:pt x="0" y="2284076"/>
                  <a:pt x="0" y="2070622"/>
                </a:cubicBezTo>
                <a:close/>
              </a:path>
            </a:pathLst>
          </a:cu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302E31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340442" y="2058037"/>
            <a:ext cx="15256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lt"/>
              </a:rPr>
              <a:t>1.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549403" y="1401621"/>
            <a:ext cx="4488544" cy="165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5000"/>
              </a:lnSpc>
            </a:pP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lt"/>
              </a:rPr>
              <a:t>Mocanu Cosmin, Plamanescu Radu, Albu Mihaela, S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lt"/>
              </a:rPr>
              <a:t>ă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lt"/>
              </a:rPr>
              <a:t>nduleac Mihai, "Student Building Smart Meter Energy Time Series: Active power measurements with 1s time resolution for one year.", IEEE Dataport, June 23, 2023, doi:10.21227/jexs-c489 </a:t>
            </a:r>
            <a:endParaRPr lang="en-US" altLang="en-US" sz="1400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 flipH="1" flipV="1">
            <a:off x="3356448" y="2476134"/>
            <a:ext cx="772986" cy="2457115"/>
          </a:xfrm>
          <a:custGeom>
            <a:avLst/>
            <a:gdLst>
              <a:gd name="connsiteX0" fmla="*/ 0 w 772986"/>
              <a:gd name="connsiteY0" fmla="*/ 2070622 h 2457115"/>
              <a:gd name="connsiteX1" fmla="*/ 0 w 772986"/>
              <a:gd name="connsiteY1" fmla="*/ 1914504 h 2457115"/>
              <a:gd name="connsiteX2" fmla="*/ 0 w 772986"/>
              <a:gd name="connsiteY2" fmla="*/ 542611 h 2457115"/>
              <a:gd name="connsiteX3" fmla="*/ 0 w 772986"/>
              <a:gd name="connsiteY3" fmla="*/ 386493 h 2457115"/>
              <a:gd name="connsiteX4" fmla="*/ 386493 w 772986"/>
              <a:gd name="connsiteY4" fmla="*/ 0 h 2457115"/>
              <a:gd name="connsiteX5" fmla="*/ 772986 w 772986"/>
              <a:gd name="connsiteY5" fmla="*/ 386493 h 2457115"/>
              <a:gd name="connsiteX6" fmla="*/ 772986 w 772986"/>
              <a:gd name="connsiteY6" fmla="*/ 542611 h 2457115"/>
              <a:gd name="connsiteX7" fmla="*/ 772986 w 772986"/>
              <a:gd name="connsiteY7" fmla="*/ 1914504 h 2457115"/>
              <a:gd name="connsiteX8" fmla="*/ 772986 w 772986"/>
              <a:gd name="connsiteY8" fmla="*/ 2070622 h 2457115"/>
              <a:gd name="connsiteX9" fmla="*/ 386493 w 772986"/>
              <a:gd name="connsiteY9" fmla="*/ 2457115 h 2457115"/>
              <a:gd name="connsiteX10" fmla="*/ 0 w 772986"/>
              <a:gd name="connsiteY10" fmla="*/ 2070622 h 2457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986" h="2457115">
                <a:moveTo>
                  <a:pt x="0" y="2070622"/>
                </a:moveTo>
                <a:lnTo>
                  <a:pt x="0" y="1914504"/>
                </a:lnTo>
                <a:lnTo>
                  <a:pt x="0" y="542611"/>
                </a:lnTo>
                <a:lnTo>
                  <a:pt x="0" y="386493"/>
                </a:lnTo>
                <a:cubicBezTo>
                  <a:pt x="0" y="173039"/>
                  <a:pt x="173039" y="0"/>
                  <a:pt x="386493" y="0"/>
                </a:cubicBezTo>
                <a:cubicBezTo>
                  <a:pt x="599947" y="0"/>
                  <a:pt x="772986" y="173039"/>
                  <a:pt x="772986" y="386493"/>
                </a:cubicBezTo>
                <a:lnTo>
                  <a:pt x="772986" y="542611"/>
                </a:lnTo>
                <a:lnTo>
                  <a:pt x="772986" y="1914504"/>
                </a:lnTo>
                <a:lnTo>
                  <a:pt x="772986" y="2070622"/>
                </a:lnTo>
                <a:cubicBezTo>
                  <a:pt x="772986" y="2284076"/>
                  <a:pt x="599947" y="2457115"/>
                  <a:pt x="386493" y="2457115"/>
                </a:cubicBezTo>
                <a:cubicBezTo>
                  <a:pt x="173039" y="2457115"/>
                  <a:pt x="0" y="2284076"/>
                  <a:pt x="0" y="2070622"/>
                </a:cubicBezTo>
                <a:close/>
              </a:path>
            </a:pathLst>
          </a:custGeom>
          <a:solidFill>
            <a:srgbClr val="790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302E31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980112" y="3535414"/>
            <a:ext cx="15256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lt"/>
              </a:rPr>
              <a:t>2.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89073" y="3190783"/>
            <a:ext cx="4488544" cy="10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5000"/>
              </a:lnSpc>
            </a:pP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lt"/>
              </a:rPr>
              <a:t>Universitatea Politehnica din Bucure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lt"/>
              </a:rPr>
              <a:t>ș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lt"/>
              </a:rPr>
              <a:t>ti. (2023). Curs de Procesarea Semnalelor – DSP - https://curs.upb.ro/2024/course/view.php?id=2614 </a:t>
            </a:r>
            <a:endParaRPr lang="en-US" altLang="en-US" sz="1400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 flipH="1" flipV="1">
            <a:off x="4996119" y="3953511"/>
            <a:ext cx="772986" cy="2457115"/>
          </a:xfrm>
          <a:custGeom>
            <a:avLst/>
            <a:gdLst>
              <a:gd name="connsiteX0" fmla="*/ 0 w 772986"/>
              <a:gd name="connsiteY0" fmla="*/ 2070622 h 2457115"/>
              <a:gd name="connsiteX1" fmla="*/ 0 w 772986"/>
              <a:gd name="connsiteY1" fmla="*/ 1914504 h 2457115"/>
              <a:gd name="connsiteX2" fmla="*/ 0 w 772986"/>
              <a:gd name="connsiteY2" fmla="*/ 542611 h 2457115"/>
              <a:gd name="connsiteX3" fmla="*/ 0 w 772986"/>
              <a:gd name="connsiteY3" fmla="*/ 386493 h 2457115"/>
              <a:gd name="connsiteX4" fmla="*/ 386493 w 772986"/>
              <a:gd name="connsiteY4" fmla="*/ 0 h 2457115"/>
              <a:gd name="connsiteX5" fmla="*/ 772986 w 772986"/>
              <a:gd name="connsiteY5" fmla="*/ 386493 h 2457115"/>
              <a:gd name="connsiteX6" fmla="*/ 772986 w 772986"/>
              <a:gd name="connsiteY6" fmla="*/ 542611 h 2457115"/>
              <a:gd name="connsiteX7" fmla="*/ 772986 w 772986"/>
              <a:gd name="connsiteY7" fmla="*/ 1914504 h 2457115"/>
              <a:gd name="connsiteX8" fmla="*/ 772986 w 772986"/>
              <a:gd name="connsiteY8" fmla="*/ 2070622 h 2457115"/>
              <a:gd name="connsiteX9" fmla="*/ 386493 w 772986"/>
              <a:gd name="connsiteY9" fmla="*/ 2457115 h 2457115"/>
              <a:gd name="connsiteX10" fmla="*/ 0 w 772986"/>
              <a:gd name="connsiteY10" fmla="*/ 2070622 h 2457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986" h="2457115">
                <a:moveTo>
                  <a:pt x="0" y="2070622"/>
                </a:moveTo>
                <a:lnTo>
                  <a:pt x="0" y="1914504"/>
                </a:lnTo>
                <a:lnTo>
                  <a:pt x="0" y="542611"/>
                </a:lnTo>
                <a:lnTo>
                  <a:pt x="0" y="386493"/>
                </a:lnTo>
                <a:cubicBezTo>
                  <a:pt x="0" y="173039"/>
                  <a:pt x="173039" y="0"/>
                  <a:pt x="386493" y="0"/>
                </a:cubicBezTo>
                <a:cubicBezTo>
                  <a:pt x="599947" y="0"/>
                  <a:pt x="772986" y="173039"/>
                  <a:pt x="772986" y="386493"/>
                </a:cubicBezTo>
                <a:lnTo>
                  <a:pt x="772986" y="542611"/>
                </a:lnTo>
                <a:lnTo>
                  <a:pt x="772986" y="1914504"/>
                </a:lnTo>
                <a:lnTo>
                  <a:pt x="772986" y="2070622"/>
                </a:lnTo>
                <a:cubicBezTo>
                  <a:pt x="772986" y="2284076"/>
                  <a:pt x="599947" y="2457115"/>
                  <a:pt x="386493" y="2457115"/>
                </a:cubicBezTo>
                <a:cubicBezTo>
                  <a:pt x="173039" y="2457115"/>
                  <a:pt x="0" y="2284076"/>
                  <a:pt x="0" y="2070622"/>
                </a:cubicBezTo>
                <a:close/>
              </a:path>
            </a:pathLst>
          </a:custGeom>
          <a:solidFill>
            <a:srgbClr val="0A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302E31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619783" y="5012791"/>
            <a:ext cx="15256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lt"/>
              </a:rPr>
              <a:t>3.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828744" y="4797700"/>
            <a:ext cx="4488544" cy="71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5000"/>
              </a:lnSpc>
            </a:pP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lt"/>
              </a:rPr>
              <a:t>OpenAI. (2025). ChatGPT (versiunea 10 mai) [Large language model]. https://chat.openai.com/</a:t>
            </a:r>
            <a:endParaRPr lang="en-US" altLang="en-US" sz="1400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4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869498" y="308958"/>
            <a:ext cx="24523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de-DE" sz="24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BIBLIOGRAFIE</a:t>
            </a:r>
            <a:endParaRPr lang="en-US" altLang="de-DE" sz="24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GrpSpPr/>
          <p:nvPr/>
        </p:nvGrpSpPr>
        <p:grpSpPr>
          <a:xfrm>
            <a:off x="0" y="-2435943"/>
            <a:ext cx="3057608" cy="6115216"/>
            <a:chOff x="-1" y="0"/>
            <a:chExt cx="3429000" cy="6858000"/>
          </a:xfrm>
        </p:grpSpPr>
        <p:sp>
          <p:nvSpPr>
  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 rot="5400000" flipH="1" flipV="1">
              <a:off x="-1714500" y="1714500"/>
              <a:ext cx="6858000" cy="3428999"/>
            </a:xfrm>
            <a:custGeom>
              <a:avLst/>
              <a:gdLst>
                <a:gd name="connsiteX0" fmla="*/ 6858000 w 6858000"/>
                <a:gd name="connsiteY0" fmla="*/ 0 h 3429000"/>
                <a:gd name="connsiteX1" fmla="*/ 3429000 w 6858000"/>
                <a:gd name="connsiteY1" fmla="*/ 3429000 h 3429000"/>
                <a:gd name="connsiteX2" fmla="*/ 0 w 6858000"/>
                <a:gd name="connsiteY2" fmla="*/ 0 h 3429000"/>
                <a:gd name="connsiteX3" fmla="*/ 3429000 w 6858000"/>
                <a:gd name="connsiteY3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0" h="3429000">
                  <a:moveTo>
                    <a:pt x="6858000" y="0"/>
                  </a:moveTo>
                  <a:lnTo>
                    <a:pt x="3429000" y="3429000"/>
                  </a:lnTo>
                  <a:lnTo>
                    <a:pt x="0" y="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0A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 rot="5400000" flipH="1" flipV="1">
              <a:off x="-817160" y="2611840"/>
              <a:ext cx="3268638" cy="1634319"/>
            </a:xfrm>
            <a:custGeom>
              <a:avLst/>
              <a:gdLst>
                <a:gd name="connsiteX0" fmla="*/ 6858000 w 6858000"/>
                <a:gd name="connsiteY0" fmla="*/ 0 h 3429000"/>
                <a:gd name="connsiteX1" fmla="*/ 3429000 w 6858000"/>
                <a:gd name="connsiteY1" fmla="*/ 3429000 h 3429000"/>
                <a:gd name="connsiteX2" fmla="*/ 0 w 6858000"/>
                <a:gd name="connsiteY2" fmla="*/ 0 h 3429000"/>
                <a:gd name="connsiteX3" fmla="*/ 3429000 w 6858000"/>
                <a:gd name="connsiteY3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0" h="3429000">
                  <a:moveTo>
                    <a:pt x="6858000" y="0"/>
                  </a:moveTo>
                  <a:lnTo>
                    <a:pt x="3429000" y="3429000"/>
                  </a:lnTo>
                  <a:lnTo>
                    <a:pt x="0" y="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BD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endParaRPr>
            </a:p>
          </p:txBody>
        </p:sp>
      </p:grpSp>
      <p:grpSp>
        <p:nvGrp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GrpSpPr/>
          <p:nvPr/>
        </p:nvGrpSpPr>
        <p:grpSpPr>
          <a:xfrm flipH="1">
            <a:off x="10000343" y="4225332"/>
            <a:ext cx="2191657" cy="4383314"/>
            <a:chOff x="-1" y="0"/>
            <a:chExt cx="3429000" cy="6858000"/>
          </a:xfrm>
        </p:grpSpPr>
        <p:sp>
          <p:nvSpPr>
  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 rot="5400000" flipH="1" flipV="1">
              <a:off x="-1714500" y="1714500"/>
              <a:ext cx="6858000" cy="3428999"/>
            </a:xfrm>
            <a:custGeom>
              <a:avLst/>
              <a:gdLst>
                <a:gd name="connsiteX0" fmla="*/ 6858000 w 6858000"/>
                <a:gd name="connsiteY0" fmla="*/ 0 h 3429000"/>
                <a:gd name="connsiteX1" fmla="*/ 3429000 w 6858000"/>
                <a:gd name="connsiteY1" fmla="*/ 3429000 h 3429000"/>
                <a:gd name="connsiteX2" fmla="*/ 0 w 6858000"/>
                <a:gd name="connsiteY2" fmla="*/ 0 h 3429000"/>
                <a:gd name="connsiteX3" fmla="*/ 3429000 w 6858000"/>
                <a:gd name="connsiteY3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0" h="3429000">
                  <a:moveTo>
                    <a:pt x="6858000" y="0"/>
                  </a:moveTo>
                  <a:lnTo>
                    <a:pt x="3429000" y="3429000"/>
                  </a:lnTo>
                  <a:lnTo>
                    <a:pt x="0" y="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7903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endParaRPr>
            </a:p>
          </p:txBody>
        </p:sp>
        <p:sp>
          <p:nvSpPr>
  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>
            <a:xfrm rot="5400000" flipH="1" flipV="1">
              <a:off x="-817160" y="2611840"/>
              <a:ext cx="3268638" cy="1634319"/>
            </a:xfrm>
            <a:custGeom>
              <a:avLst/>
              <a:gdLst>
                <a:gd name="connsiteX0" fmla="*/ 6858000 w 6858000"/>
                <a:gd name="connsiteY0" fmla="*/ 0 h 3429000"/>
                <a:gd name="connsiteX1" fmla="*/ 3429000 w 6858000"/>
                <a:gd name="connsiteY1" fmla="*/ 3429000 h 3429000"/>
                <a:gd name="connsiteX2" fmla="*/ 0 w 6858000"/>
                <a:gd name="connsiteY2" fmla="*/ 0 h 3429000"/>
                <a:gd name="connsiteX3" fmla="*/ 3429000 w 6858000"/>
                <a:gd name="connsiteY3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0" h="3429000">
                  <a:moveTo>
                    <a:pt x="6858000" y="0"/>
                  </a:moveTo>
                  <a:lnTo>
                    <a:pt x="3429000" y="3429000"/>
                  </a:lnTo>
                  <a:lnTo>
                    <a:pt x="0" y="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BD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endParaRPr>
            </a:p>
          </p:txBody>
        </p:sp>
      </p:grpSp>
      <p:sp>
        <p:nvSpPr>
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318443" y="595720"/>
            <a:ext cx="1555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altLang="zh-CN" sz="24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C</a:t>
            </a:r>
            <a:r>
              <a:rPr lang="en-US" altLang="de-DE" sz="24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UPRINS</a:t>
            </a:r>
            <a:endParaRPr lang="en-US" altLang="de-DE" sz="24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932430" y="1057275"/>
            <a:ext cx="6327775" cy="71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5000"/>
              </a:lnSpc>
            </a:pP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Studiul detaliat al comportamentului de utilizare a energiei la nivel zilnic, s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pt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mânal, lunar 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ș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i anual.</a:t>
            </a:r>
            <a:endParaRPr lang="en-US" altLang="en-US" sz="1400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cxnSp>
        <p:nvCxnSpPr>
          <p:cNvPr id="2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 rot="5400000">
            <a:off x="4362660" y="626981"/>
            <a:ext cx="0" cy="399142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 rot="5400000">
            <a:off x="7829341" y="626981"/>
            <a:ext cx="0" cy="399142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414628" y="2369419"/>
            <a:ext cx="793448" cy="793448"/>
          </a:xfrm>
          <a:prstGeom prst="rect">
            <a:avLst/>
          </a:pr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1.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397125" y="2375535"/>
            <a:ext cx="34594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Compararea profilurilor zilnice folosind corela</a:t>
            </a:r>
            <a:r>
              <a:rPr lang="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ț</a:t>
            </a:r>
            <a:r>
              <a:rPr lang="en-US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ia</a:t>
            </a:r>
            <a:r>
              <a:rPr lang="de-DE" altLang="zh-CN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
</a:t>
            </a:r>
            <a:endParaRPr lang="de-DE" altLang="zh-CN" b="1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3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163761" y="2375769"/>
            <a:ext cx="793448" cy="793448"/>
          </a:xfrm>
          <a:prstGeom prst="rect">
            <a:avLst/>
          </a:pr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2.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397125" y="3649980"/>
            <a:ext cx="3458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PSD pentru zilele din timpul s</a:t>
            </a:r>
            <a:r>
              <a:rPr lang="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pt</a:t>
            </a:r>
            <a:r>
              <a:rPr lang="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mânii </a:t>
            </a:r>
            <a:r>
              <a:rPr lang="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ș</a:t>
            </a:r>
            <a:r>
              <a:rPr lang="en-US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i weekend</a:t>
            </a:r>
            <a:r>
              <a:rPr lang="de-DE" altLang="zh-CN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
</a:t>
            </a:r>
            <a:endParaRPr lang="de-DE" altLang="zh-CN" b="1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3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414628" y="3646519"/>
            <a:ext cx="793448" cy="793448"/>
          </a:xfrm>
          <a:prstGeom prst="rect">
            <a:avLst/>
          </a:pr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3.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3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46796" y="2369241"/>
            <a:ext cx="20815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K-means clustering</a:t>
            </a:r>
            <a:r>
              <a:rPr lang="de-DE" altLang="zh-CN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
</a:t>
            </a:r>
            <a:endParaRPr lang="de-DE" altLang="zh-CN" b="1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164396" y="3640804"/>
            <a:ext cx="793448" cy="793448"/>
          </a:xfrm>
          <a:prstGeom prst="rect">
            <a:avLst/>
          </a:pr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4.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4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46925" y="3652520"/>
            <a:ext cx="4711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Vârfuri consistente în PSD pentru intervalele specific de utilizare a energiei</a:t>
            </a:r>
            <a:r>
              <a:rPr lang="de-DE" altLang="zh-CN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
</a:t>
            </a:r>
            <a:endParaRPr lang="de-DE" altLang="zh-CN" b="1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413358" y="4923504"/>
            <a:ext cx="793448" cy="793448"/>
          </a:xfrm>
          <a:prstGeom prst="rect">
            <a:avLst/>
          </a:pr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5.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397125" y="4923790"/>
            <a:ext cx="34594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PSD pentru fiecare lun</a:t>
            </a:r>
            <a:r>
              <a:rPr lang="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</a:t>
            </a:r>
            <a:r>
              <a:rPr lang="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ș</a:t>
            </a:r>
            <a:r>
              <a:rPr lang="en-US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i PSD mediu lunar</a:t>
            </a:r>
            <a:r>
              <a:rPr lang="de-DE" altLang="zh-CN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
</a:t>
            </a:r>
            <a:endParaRPr lang="de-DE" altLang="zh-CN" b="1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163126" y="4905724"/>
            <a:ext cx="793448" cy="793448"/>
          </a:xfrm>
          <a:prstGeom prst="rect">
            <a:avLst/>
          </a:pr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6.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46925" y="4925060"/>
            <a:ext cx="4000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PSD pentru întregul an cu analiz</a:t>
            </a:r>
            <a:r>
              <a:rPr lang="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de vârf</a:t>
            </a:r>
            <a:endParaRPr lang="en-US" altLang="en-US" b="1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 descr="C:\Users\vasil\Desktop\Picture4.pngPicture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 l="11662" r="11662"/>
          <a:stretch>
            <a:fillRect/>
          </a:stretch>
        </p:blipFill>
        <p:spPr>
          <a:xfrm>
            <a:off x="2293256" y="-3"/>
            <a:ext cx="9898745" cy="6858002"/>
          </a:xfrm>
        </p:spPr>
      </p:pic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 flipH="1">
            <a:off x="0" y="5871029"/>
            <a:ext cx="986971" cy="986971"/>
          </a:xfrm>
          <a:custGeom>
            <a:avLst/>
            <a:gdLst>
              <a:gd name="connsiteX0" fmla="*/ 0 w 3040743"/>
              <a:gd name="connsiteY0" fmla="*/ 0 h 3040743"/>
              <a:gd name="connsiteX1" fmla="*/ 3040743 w 3040743"/>
              <a:gd name="connsiteY1" fmla="*/ 0 h 3040743"/>
              <a:gd name="connsiteX2" fmla="*/ 3040743 w 3040743"/>
              <a:gd name="connsiteY2" fmla="*/ 3040743 h 3040743"/>
              <a:gd name="connsiteX3" fmla="*/ 0 w 3040743"/>
              <a:gd name="connsiteY3" fmla="*/ 0 h 304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0743" h="3040743">
                <a:moveTo>
                  <a:pt x="0" y="0"/>
                </a:moveTo>
                <a:lnTo>
                  <a:pt x="3040743" y="0"/>
                </a:lnTo>
                <a:lnTo>
                  <a:pt x="3040743" y="3040743"/>
                </a:lnTo>
                <a:lnTo>
                  <a:pt x="0" y="0"/>
                </a:lnTo>
                <a:close/>
              </a:path>
            </a:pathLst>
          </a:custGeom>
          <a:solidFill>
            <a:srgbClr val="0A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2293256" y="-2"/>
            <a:ext cx="7815945" cy="6858002"/>
          </a:xfrm>
          <a:custGeom>
            <a:avLst/>
            <a:gdLst>
              <a:gd name="connsiteX0" fmla="*/ 0 w 7815943"/>
              <a:gd name="connsiteY0" fmla="*/ 0 h 6858000"/>
              <a:gd name="connsiteX1" fmla="*/ 957943 w 7815943"/>
              <a:gd name="connsiteY1" fmla="*/ 0 h 6858000"/>
              <a:gd name="connsiteX2" fmla="*/ 7815943 w 7815943"/>
              <a:gd name="connsiteY2" fmla="*/ 6858000 h 6858000"/>
              <a:gd name="connsiteX3" fmla="*/ 6858000 w 7815943"/>
              <a:gd name="connsiteY3" fmla="*/ 6858000 h 6858000"/>
              <a:gd name="connsiteX4" fmla="*/ 0 w 781594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5943" h="6858000">
                <a:moveTo>
                  <a:pt x="0" y="0"/>
                </a:moveTo>
                <a:lnTo>
                  <a:pt x="957943" y="0"/>
                </a:lnTo>
                <a:lnTo>
                  <a:pt x="7815943" y="6858000"/>
                </a:lnTo>
                <a:lnTo>
                  <a:pt x="685800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3222170" y="-2"/>
            <a:ext cx="7815945" cy="6858002"/>
          </a:xfrm>
          <a:custGeom>
            <a:avLst/>
            <a:gdLst>
              <a:gd name="connsiteX0" fmla="*/ 0 w 7815943"/>
              <a:gd name="connsiteY0" fmla="*/ 0 h 6858000"/>
              <a:gd name="connsiteX1" fmla="*/ 957943 w 7815943"/>
              <a:gd name="connsiteY1" fmla="*/ 0 h 6858000"/>
              <a:gd name="connsiteX2" fmla="*/ 7815943 w 7815943"/>
              <a:gd name="connsiteY2" fmla="*/ 6858000 h 6858000"/>
              <a:gd name="connsiteX3" fmla="*/ 6858000 w 7815943"/>
              <a:gd name="connsiteY3" fmla="*/ 6858000 h 6858000"/>
              <a:gd name="connsiteX4" fmla="*/ 0 w 781594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5943" h="6858000">
                <a:moveTo>
                  <a:pt x="0" y="0"/>
                </a:moveTo>
                <a:lnTo>
                  <a:pt x="957943" y="0"/>
                </a:lnTo>
                <a:lnTo>
                  <a:pt x="7815943" y="6858000"/>
                </a:lnTo>
                <a:lnTo>
                  <a:pt x="685800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90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9898744" y="1"/>
            <a:ext cx="2293256" cy="1146628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BD142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2"/>
            </p:custDataLst>
          </p:nvPr>
        </p:nvSpPr>
        <p:spPr>
          <a:xfrm>
            <a:off x="875030" y="5235575"/>
            <a:ext cx="483425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Dac</a:t>
            </a:r>
            <a:r>
              <a:rPr kumimoji="0" lang="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ave</a:t>
            </a:r>
            <a:r>
              <a:rPr kumimoji="0" lang="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ț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i întreb</a:t>
            </a:r>
            <a:r>
              <a:rPr kumimoji="0" lang="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ri, v</a:t>
            </a:r>
            <a:r>
              <a:rPr kumimoji="0" lang="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rog s</a:t>
            </a:r>
            <a:r>
              <a:rPr kumimoji="0" lang="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nu ezita</a:t>
            </a:r>
            <a:r>
              <a:rPr kumimoji="0" lang="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ț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i s</a:t>
            </a:r>
            <a:r>
              <a:rPr kumimoji="0" lang="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le adresa</a:t>
            </a:r>
            <a:r>
              <a:rPr kumimoji="0" lang="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ț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i.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cxnSp>
        <p:nvCxnSpPr>
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49350" y="892629"/>
            <a:ext cx="0" cy="2155371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49350" y="6175829"/>
            <a:ext cx="0" cy="399142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49935" y="3714115"/>
            <a:ext cx="49599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4000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MULŢUMESC PENTRU ATENŢIE !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BD1429"/>
              </a:solidFill>
              <a:effectLst/>
              <a:uLnTx/>
              <a:uFillTx/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Placeholder 4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0800000" flipV="1">
            <a:off x="3185327" y="0"/>
            <a:ext cx="7204366" cy="3602182"/>
          </a:xfrm>
          <a:custGeom>
            <a:avLst/>
            <a:gdLst>
              <a:gd name="connsiteX0" fmla="*/ 6858000 w 6858000"/>
              <a:gd name="connsiteY0" fmla="*/ 0 h 3429000"/>
              <a:gd name="connsiteX1" fmla="*/ 3429000 w 6858000"/>
              <a:gd name="connsiteY1" fmla="*/ 3429000 h 3429000"/>
              <a:gd name="connsiteX2" fmla="*/ 0 w 6858000"/>
              <a:gd name="connsiteY2" fmla="*/ 0 h 3429000"/>
              <a:gd name="connsiteX3" fmla="*/ 3429000 w 6858000"/>
              <a:gd name="connsiteY3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3429000">
                <a:moveTo>
                  <a:pt x="6858000" y="0"/>
                </a:moveTo>
                <a:lnTo>
                  <a:pt x="3429000" y="3429000"/>
                </a:lnTo>
                <a:lnTo>
                  <a:pt x="0" y="0"/>
                </a:lnTo>
                <a:lnTo>
                  <a:pt x="3429000" y="0"/>
                </a:lnTo>
                <a:close/>
              </a:path>
            </a:pathLst>
          </a:cu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 descr="C:\Users\vasil\Desktop\Picture1.pngPicture1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33352" r="33352"/>
          <a:stretch>
            <a:fillRect/>
          </a:stretch>
        </p:blipFill>
        <p:spPr>
          <a:xfrm>
            <a:off x="0" y="-2"/>
            <a:ext cx="4254500" cy="6858000"/>
          </a:xfrm>
        </p:spPr>
      </p:pic>
      <p:sp>
        <p:nvSpPr>
          <p:cNvPr id="4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708843" y="4409649"/>
            <a:ext cx="660844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US" sz="2400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Compararea profilurilor zilnice folosind corelația</a:t>
            </a:r>
            <a:r>
              <a:rPr lang="de-DE" altLang="zh-CN" sz="2400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
</a:t>
            </a:r>
            <a:endParaRPr lang="de-DE" altLang="zh-CN" sz="2400" b="1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4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066723" y="3701763"/>
            <a:ext cx="325056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altLang="zh-CN" sz="4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PART</a:t>
            </a:r>
            <a:r>
              <a:rPr lang="en-US" altLang="de-DE" sz="4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EA</a:t>
            </a:r>
            <a:r>
              <a:rPr lang="de-DE" altLang="zh-CN" sz="4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- 01</a:t>
            </a:r>
            <a:endParaRPr lang="de-DE" altLang="zh-CN" sz="40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cxnSp>
        <p:nvCxnSpPr>
          <p:cNvPr id="5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042650" y="892629"/>
            <a:ext cx="0" cy="2155371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037570" y="5410654"/>
            <a:ext cx="5080" cy="1164590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>
            <a:off x="-253999" y="447524"/>
            <a:ext cx="1015999" cy="50800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>
            <a:off x="-253999" y="254000"/>
            <a:ext cx="1015999" cy="50800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790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5030" y="377825"/>
            <a:ext cx="795401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Compararea profilelor </a:t>
            </a:r>
            <a:r>
              <a:rPr lang="ro-RO" altLang="zh-CN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zilnice folosind corela</a:t>
            </a:r>
            <a:r>
              <a:rPr lang="en-US" altLang="zh-CN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ţia</a:t>
            </a:r>
            <a:r>
              <a:rPr lang="de-DE" altLang="zh-CN" sz="2000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
</a:t>
            </a:r>
            <a:r>
              <a:rPr lang="en-US" altLang="zh-CN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
</a:t>
            </a:r>
            <a:endParaRPr lang="en-US" altLang="zh-CN" sz="20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951808" y="5637401"/>
            <a:ext cx="8171544" cy="40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5000"/>
              </a:lnSpc>
            </a:pP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lt"/>
              </a:rPr>
              <a:t>Similaritate mare a pattern-urilor zilnice de consum (corela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lt"/>
              </a:rPr>
              <a:t>ț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lt"/>
              </a:rPr>
              <a:t>ie 0.74)</a:t>
            </a:r>
            <a:endParaRPr lang="en-US" altLang="en-US" sz="1400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709859" y="6235142"/>
            <a:ext cx="623000" cy="623000"/>
          </a:xfrm>
          <a:prstGeom prst="ellipse">
            <a:avLst/>
          </a:pr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784500" y="6235142"/>
            <a:ext cx="623000" cy="623000"/>
          </a:xfrm>
          <a:prstGeom prst="ellipse">
            <a:avLst/>
          </a:prstGeom>
          <a:solidFill>
            <a:srgbClr val="790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859141" y="6235142"/>
            <a:ext cx="623000" cy="623000"/>
          </a:xfrm>
          <a:prstGeom prst="ellipse">
            <a:avLst/>
          </a:prstGeom>
          <a:solidFill>
            <a:srgbClr val="0A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2" name="Picture 2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0430" y="1016000"/>
            <a:ext cx="7851775" cy="4382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0800000" flipV="1">
            <a:off x="3185327" y="0"/>
            <a:ext cx="7204366" cy="3602182"/>
          </a:xfrm>
          <a:custGeom>
            <a:avLst/>
            <a:gdLst>
              <a:gd name="connsiteX0" fmla="*/ 6858000 w 6858000"/>
              <a:gd name="connsiteY0" fmla="*/ 0 h 3429000"/>
              <a:gd name="connsiteX1" fmla="*/ 3429000 w 6858000"/>
              <a:gd name="connsiteY1" fmla="*/ 3429000 h 3429000"/>
              <a:gd name="connsiteX2" fmla="*/ 0 w 6858000"/>
              <a:gd name="connsiteY2" fmla="*/ 0 h 3429000"/>
              <a:gd name="connsiteX3" fmla="*/ 3429000 w 6858000"/>
              <a:gd name="connsiteY3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3429000">
                <a:moveTo>
                  <a:pt x="6858000" y="0"/>
                </a:moveTo>
                <a:lnTo>
                  <a:pt x="3429000" y="3429000"/>
                </a:lnTo>
                <a:lnTo>
                  <a:pt x="0" y="0"/>
                </a:lnTo>
                <a:lnTo>
                  <a:pt x="3429000" y="0"/>
                </a:lnTo>
                <a:close/>
              </a:path>
            </a:pathLst>
          </a:cu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 descr="C:\Users\vasil\Desktop\Picture2.pngPicture2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33551" r="33551"/>
          <a:stretch>
            <a:fillRect/>
          </a:stretch>
        </p:blipFill>
        <p:spPr>
          <a:xfrm>
            <a:off x="0" y="-2"/>
            <a:ext cx="4254500" cy="6858000"/>
          </a:xfrm>
        </p:spPr>
      </p:pic>
      <p:sp>
        <p:nvSpPr>
          <p:cNvPr id="4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603298" y="4409014"/>
            <a:ext cx="27139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US" sz="2400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K-means clustering</a:t>
            </a:r>
            <a:r>
              <a:rPr lang="de-DE" altLang="zh-CN" sz="2400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
</a:t>
            </a:r>
            <a:endParaRPr lang="de-DE" altLang="zh-CN" sz="2400" b="1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4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714774" y="4973518"/>
            <a:ext cx="5602514" cy="10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5000"/>
              </a:lnSpc>
            </a:pP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Sec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ț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iunea de fa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ță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prezint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rezultatele grup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rii zilelor folosind algoritmul K-means, care scoate în eviden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ță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existen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ț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a unor pattern-uri de consum repetitive, dar distincte.</a:t>
            </a:r>
            <a:endParaRPr lang="en-US" altLang="en-US" sz="1400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4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066723" y="3701763"/>
            <a:ext cx="325056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altLang="zh-CN" sz="4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PART</a:t>
            </a:r>
            <a:r>
              <a:rPr lang="en-US" altLang="de-DE" sz="4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EA</a:t>
            </a:r>
            <a:r>
              <a:rPr lang="de-DE" altLang="zh-CN" sz="4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- 02</a:t>
            </a:r>
            <a:endParaRPr lang="de-DE" altLang="zh-CN" sz="40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cxnSp>
        <p:nvCxnSpPr>
          <p:cNvPr id="5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042650" y="892629"/>
            <a:ext cx="0" cy="2155371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042650" y="6175829"/>
            <a:ext cx="0" cy="399142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>
            <a:off x="-253999" y="447524"/>
            <a:ext cx="1015999" cy="50800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>
            <a:off x="-253999" y="254000"/>
            <a:ext cx="1015999" cy="50800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790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5030" y="377825"/>
            <a:ext cx="795401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K-means clustering</a:t>
            </a:r>
            <a:r>
              <a:rPr lang="de-DE" altLang="zh-CN" sz="2000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
</a:t>
            </a:r>
            <a:r>
              <a:rPr lang="en-US" altLang="zh-CN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
</a:t>
            </a:r>
            <a:endParaRPr lang="zh-CN" altLang="en-US" sz="2000" b="1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951808" y="5637401"/>
            <a:ext cx="8171544" cy="40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5000"/>
              </a:lnSpc>
            </a:pP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lt"/>
              </a:rPr>
              <a:t>Gruparea zilelor dup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lt"/>
              </a:rPr>
              <a:t>ă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lt"/>
              </a:rPr>
              <a:t> tiparele de consum energetic folosind K-means clustering</a:t>
            </a:r>
            <a:endParaRPr lang="en-US" altLang="en-US" sz="1400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709859" y="6168467"/>
            <a:ext cx="623000" cy="623000"/>
          </a:xfrm>
          <a:prstGeom prst="ellipse">
            <a:avLst/>
          </a:pr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785135" y="6168467"/>
            <a:ext cx="623000" cy="623000"/>
          </a:xfrm>
          <a:prstGeom prst="ellipse">
            <a:avLst/>
          </a:prstGeom>
          <a:solidFill>
            <a:srgbClr val="790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860411" y="6168467"/>
            <a:ext cx="623000" cy="623000"/>
          </a:xfrm>
          <a:prstGeom prst="ellipse">
            <a:avLst/>
          </a:prstGeom>
          <a:solidFill>
            <a:srgbClr val="0A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3" name="Picture 5"/>
          <p:cNvPicPr>
            <a:picLocks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64690" y="1016635"/>
            <a:ext cx="8262620" cy="4382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0800000" flipV="1">
            <a:off x="3185327" y="0"/>
            <a:ext cx="7204366" cy="3602182"/>
          </a:xfrm>
          <a:custGeom>
            <a:avLst/>
            <a:gdLst>
              <a:gd name="connsiteX0" fmla="*/ 6858000 w 6858000"/>
              <a:gd name="connsiteY0" fmla="*/ 0 h 3429000"/>
              <a:gd name="connsiteX1" fmla="*/ 3429000 w 6858000"/>
              <a:gd name="connsiteY1" fmla="*/ 3429000 h 3429000"/>
              <a:gd name="connsiteX2" fmla="*/ 0 w 6858000"/>
              <a:gd name="connsiteY2" fmla="*/ 0 h 3429000"/>
              <a:gd name="connsiteX3" fmla="*/ 3429000 w 6858000"/>
              <a:gd name="connsiteY3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3429000">
                <a:moveTo>
                  <a:pt x="6858000" y="0"/>
                </a:moveTo>
                <a:lnTo>
                  <a:pt x="3429000" y="3429000"/>
                </a:lnTo>
                <a:lnTo>
                  <a:pt x="0" y="0"/>
                </a:lnTo>
                <a:lnTo>
                  <a:pt x="3429000" y="0"/>
                </a:lnTo>
                <a:close/>
              </a:path>
            </a:pathLst>
          </a:cu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 descr="C:\Users\vasil\Desktop\Picture3.pngPicture3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33523" r="33523"/>
          <a:stretch>
            <a:fillRect/>
          </a:stretch>
        </p:blipFill>
        <p:spPr>
          <a:xfrm>
            <a:off x="0" y="-2"/>
            <a:ext cx="4254500" cy="6858000"/>
          </a:xfrm>
        </p:spPr>
      </p:pic>
      <p:sp>
        <p:nvSpPr>
          <p:cNvPr id="4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720148" y="4409649"/>
            <a:ext cx="75971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US" sz="2400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PSD pentru zilele din timpul s</a:t>
            </a:r>
            <a:r>
              <a:rPr lang="" altLang="en-US" sz="2400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2400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pt</a:t>
            </a:r>
            <a:r>
              <a:rPr lang="" altLang="en-US" sz="2400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2400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mânii </a:t>
            </a:r>
            <a:r>
              <a:rPr lang="" altLang="en-US" sz="2400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ș</a:t>
            </a:r>
            <a:r>
              <a:rPr lang="en-US" altLang="en-US" sz="2400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i weekend</a:t>
            </a:r>
            <a:r>
              <a:rPr lang="de-DE" altLang="zh-CN" sz="2400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
</a:t>
            </a:r>
            <a:endParaRPr lang="de-DE" altLang="zh-CN" sz="2400" b="1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4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714774" y="4973518"/>
            <a:ext cx="5602514" cy="10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5000"/>
              </a:lnSpc>
            </a:pP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Î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n aceast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sec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ț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iune, analiz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m 'ritmurile' repetitive ale consumului de energie, utilizând metoda Power Spectral Density (PSD), cu o compara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ț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ie separat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pentru zilele lucr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toare 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ș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i weekend.</a:t>
            </a:r>
            <a:endParaRPr lang="en-US" altLang="en-US" sz="1400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4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066723" y="3701763"/>
            <a:ext cx="325056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altLang="zh-CN" sz="4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PART</a:t>
            </a:r>
            <a:r>
              <a:rPr lang="en-US" altLang="de-DE" sz="4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EA</a:t>
            </a:r>
            <a:r>
              <a:rPr lang="de-DE" altLang="zh-CN" sz="4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- 03</a:t>
            </a:r>
            <a:endParaRPr lang="de-DE" altLang="zh-CN" sz="40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cxnSp>
        <p:nvCxnSpPr>
          <p:cNvPr id="5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042650" y="892629"/>
            <a:ext cx="0" cy="2155371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042650" y="6175829"/>
            <a:ext cx="0" cy="399142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>
            <a:off x="-253999" y="447524"/>
            <a:ext cx="1015999" cy="50800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>
            <a:off x="-253999" y="254000"/>
            <a:ext cx="1015999" cy="50800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790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5030" y="377825"/>
            <a:ext cx="729107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PSD pentru zilele din timpul săptămânii şi weekend </a:t>
            </a:r>
            <a:endParaRPr lang="en-US" altLang="zh-CN" sz="2000" b="1" dirty="0">
              <a:solidFill>
                <a:srgbClr val="BD1429"/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cxnSp>
        <p:nvCxn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6096000" y="1706546"/>
            <a:ext cx="0" cy="4151643"/>
          </a:xfrm>
          <a:prstGeom prst="line">
            <a:avLst/>
          </a:prstGeom>
          <a:ln w="38100">
            <a:solidFill>
              <a:srgbClr val="0A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2679044" y="1063441"/>
            <a:ext cx="1347512" cy="1347512"/>
          </a:xfrm>
          <a:prstGeom prst="teardrop">
            <a:avLst/>
          </a:prstGeom>
          <a:solidFill>
            <a:srgbClr val="B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062915" y="5218063"/>
            <a:ext cx="2578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PSD </a:t>
            </a:r>
            <a:r>
              <a:rPr lang="en-US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pentru zilele din timpul s</a:t>
            </a:r>
            <a:r>
              <a:rPr lang="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pt</a:t>
            </a:r>
            <a:r>
              <a:rPr lang="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mânii</a:t>
            </a:r>
            <a:endParaRPr lang="en-US" altLang="en-US" b="1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098522" y="5857607"/>
            <a:ext cx="4507286" cy="71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5000"/>
              </a:lnSpc>
            </a:pP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PSD zile lucr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toare: Vârful principal la ciclul de 24h, reflectând rutina zilnic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.</a:t>
            </a:r>
            <a:endParaRPr lang="en-US" altLang="en-US" sz="1400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8165445" y="1063441"/>
            <a:ext cx="1347512" cy="1347512"/>
          </a:xfrm>
          <a:prstGeom prst="teardrop">
            <a:avLst/>
          </a:prstGeom>
          <a:solidFill>
            <a:srgbClr val="790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749976" y="5218063"/>
            <a:ext cx="2578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b="1" dirty="0">
                <a:solidFill>
                  <a:srgbClr val="790313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PSD </a:t>
            </a:r>
            <a:r>
              <a:rPr lang="en-US" altLang="zh-CN" b="1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pentru zilele de weekend</a:t>
            </a:r>
            <a:endParaRPr lang="en-US" altLang="zh-CN" b="1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786218" y="5857607"/>
            <a:ext cx="4507286" cy="71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5000"/>
              </a:lnSpc>
            </a:pP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PSD weekend: Vârful principal la ciclul de 24h, cu varia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ț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ii subtile fa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ță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de zilele lucr</a:t>
            </a:r>
            <a:r>
              <a:rPr lang="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ă</a:t>
            </a:r>
            <a:r>
              <a:rPr lang="en-US" altLang="en-US" sz="1400" dirty="0"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toare.</a:t>
            </a:r>
            <a:endParaRPr lang="en-US" altLang="en-US" sz="1400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3" name="Picture 51"/>
          <p:cNvPicPr>
            <a:picLocks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" y="1269365"/>
            <a:ext cx="5991860" cy="3675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5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7600" y="1270000"/>
            <a:ext cx="5993765" cy="3675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5030" y="377825"/>
            <a:ext cx="1013650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PSD pentru zilele din timpul săptămânii </a:t>
            </a:r>
            <a:r>
              <a:rPr lang="ro-RO" altLang="en-US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- exemple din săptămâni specifice</a:t>
            </a:r>
            <a:r>
              <a:rPr lang="en-US" altLang="zh-CN" sz="2000" b="1" dirty="0">
                <a:solidFill>
                  <a:srgbClr val="BD1429"/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 </a:t>
            </a:r>
            <a:endParaRPr lang="zh-CN" altLang="en-US" sz="2000" b="1" dirty="0"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4" name="Picture 53"/>
          <p:cNvPicPr>
            <a:picLocks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4195" y="869315"/>
            <a:ext cx="11102975" cy="589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5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4195" y="869315"/>
            <a:ext cx="11102975" cy="589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5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4195" y="869315"/>
            <a:ext cx="11043920" cy="589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5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4195" y="869315"/>
            <a:ext cx="11102975" cy="589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5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4195" y="869315"/>
            <a:ext cx="11102975" cy="5897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3763</Words>
  <Application>WPS Slides</Application>
  <PresentationFormat>宽屏</PresentationFormat>
  <Paragraphs>142</Paragraphs>
  <Slides>21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SimSun</vt:lpstr>
      <vt:lpstr>Wingdings</vt:lpstr>
      <vt:lpstr>Gill Sans</vt:lpstr>
      <vt:lpstr>Microsoft YaHei</vt:lpstr>
      <vt:lpstr>Arial Unicode MS</vt:lpstr>
      <vt:lpstr>Calibri</vt:lpstr>
      <vt:lpstr>等线</vt:lpstr>
      <vt:lpstr>Gill Sans MT</vt:lpstr>
      <vt:lpstr>Times New Roman</vt:lpstr>
      <vt:lpstr>Times New Roman</vt:lpstr>
      <vt:lpstr>AcadEref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飞</dc:creator>
  <cp:lastModifiedBy>Alina Vasile</cp:lastModifiedBy>
  <cp:revision>25</cp:revision>
  <dcterms:created xsi:type="dcterms:W3CDTF">2019-01-08T12:50:00Z</dcterms:created>
  <dcterms:modified xsi:type="dcterms:W3CDTF">2025-05-10T11:52:08Z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1033-12.2.0.20795</vt:lpwstr>
  </property>
  <property fmtid="{D5CDD505-2E9C-101B-9397-08002B2CF9AE}" pid="3" name="ICV">
    <vt:lpwstr>9D2F5744A424457096B15A5AE3CD6C32_13</vt:lpwstr>
  </property>
</Properties>
</file>